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embeddedFontLst>
    <p:embeddedFont>
      <p:font typeface="Montserrat" panose="020B0604020202020204" charset="-52"/>
      <p:regular r:id="rId4"/>
      <p:bold r:id="rId5"/>
    </p:embeddedFont>
    <p:embeddedFont>
      <p:font typeface="Calibri" panose="020F0502020204030204" pitchFamily="34" charset="0"/>
      <p:regular r:id="rId6"/>
      <p:bold r:id="rId7"/>
      <p:italic r:id="rId8"/>
      <p:boldItalic r:id="rId9"/>
    </p:embeddedFont>
    <p:embeddedFont>
      <p:font typeface="Montserrat Medium" panose="020B0604020202020204" charset="-52"/>
      <p:regular r:id="rId1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620" autoAdjust="0"/>
  </p:normalViewPr>
  <p:slideViewPr>
    <p:cSldViewPr>
      <p:cViewPr>
        <p:scale>
          <a:sx n="150" d="100"/>
          <a:sy n="150" d="100"/>
        </p:scale>
        <p:origin x="504" y="135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presProps" Target="presProps.xml"/><Relationship Id="rId5" Type="http://schemas.openxmlformats.org/officeDocument/2006/relationships/font" Target="fonts/font2.fntdata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февраль</c:v>
                </c:pt>
                <c:pt idx="1">
                  <c:v>март</c:v>
                </c:pt>
                <c:pt idx="2">
                  <c:v>апрель</c:v>
                </c:pt>
              </c:strCache>
            </c:strRef>
          </c:cat>
          <c:val>
            <c:numRef>
              <c:f>Лист1!$B$2:$B$4</c:f>
              <c:numCache>
                <c:formatCode>0.00</c:formatCode>
                <c:ptCount val="3"/>
                <c:pt idx="0">
                  <c:v>0.1</c:v>
                </c:pt>
                <c:pt idx="1">
                  <c:v>0.1</c:v>
                </c:pt>
                <c:pt idx="2" formatCode="General">
                  <c:v>0.12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115795456"/>
        <c:axId val="115796992"/>
      </c:lineChart>
      <c:catAx>
        <c:axId val="1157954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15796992"/>
        <c:crosses val="autoZero"/>
        <c:auto val="1"/>
        <c:lblAlgn val="ctr"/>
        <c:lblOffset val="100"/>
        <c:noMultiLvlLbl val="0"/>
      </c:catAx>
      <c:valAx>
        <c:axId val="115796992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0.00" sourceLinked="1"/>
        <c:majorTickMark val="out"/>
        <c:minorTickMark val="none"/>
        <c:tickLblPos val="none"/>
        <c:crossAx val="115795456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Лист1!$B$2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Лист1!$A$3:$A$14</c:f>
              <c:strCache>
                <c:ptCount val="12"/>
                <c:pt idx="0">
                  <c:v>ВОДОСНАБЖЕНИЕВОДООТВЕДЕНИЕ, ОРГАНИЗАЦИЯ СБОРА И УТИЛИЗАЦИИ ОТХОДОВ, ДЕЯТЕЛЬНОСТЬ ПО ЛИКВИДАЦИИ ЗАГРЯЗНЕНИЙ</c:v>
                </c:pt>
                <c:pt idx="1">
                  <c:v>ГОСУДАРСТВЕННОЕ УПРАВЛЕНИЕ И ОБЕСПЕЧЕНИЕ ВОЕННОЙ БЕЗОПАСНОСТИСОЦИАЛЬНОЕ ОБЕСПЕЧЕНИЕ</c:v>
                </c:pt>
                <c:pt idx="2">
                  <c:v>ДЕЯТЕЛЬНОСТЬ В ОБЛАСТИ ЗДРАВООХРАНЕНИЯ И СОЦИАЛЬНЫХ УСЛУГ</c:v>
                </c:pt>
                <c:pt idx="3">
                  <c:v>ДЕЯТЕЛЬНОСТЬ В ОБЛАСТИ КУЛЬТУРЫ, СПОРТА, ОРГАНИЗАЦИИ ДОСУГА И РАЗВЛЕЧЕНИЙ</c:v>
                </c:pt>
                <c:pt idx="4">
                  <c:v>ДЕЯТЕЛЬНОСТЬ ПРОФЕССИОНАЛЬНАЯ, НАУЧНАЯ И ТЕХНИЧЕСКАЯ</c:v>
                </c:pt>
                <c:pt idx="5">
                  <c:v>ОБЕСПЕЧЕНИЕ ЭЛЕКТРИЧЕСКОЙ ЭНЕРГИЕЙ, ГАЗОМ И ПАРОМКОНДИЦИОНИРОВАНИЕ ВОЗДУХА</c:v>
                </c:pt>
                <c:pt idx="6">
                  <c:v>ОБРАБАТЫВАЮЩИЕ ПРОИЗВОДСТВА</c:v>
                </c:pt>
                <c:pt idx="7">
                  <c:v>ОБРАЗОВАНИЕ</c:v>
                </c:pt>
                <c:pt idx="8">
                  <c:v>ПРЕДОСТАВЛЕНИЕ ПРОЧИХ ВИДОВ УСЛУГ</c:v>
                </c:pt>
                <c:pt idx="9">
                  <c:v>СЕЛЬСКОЕ, ЛЕСНОЕ ХОЗЯЙСТВО, ОХОТА, РЫБОЛОВСТВО И РЫБОВОДСТВО</c:v>
                </c:pt>
                <c:pt idx="10">
                  <c:v>ТОРГОВЛЯ ОПТОВАЯ И РОЗНИЧНАЯРЕМОНТ АВТОТРАНСПОРТНЫХ СРЕДСТВ И МОТОЦИКЛОВ</c:v>
                </c:pt>
                <c:pt idx="11">
                  <c:v>ТРАНСПОРТИРОВКА И ХРАНЕНИЕ</c:v>
                </c:pt>
              </c:strCache>
            </c:strRef>
          </c:cat>
          <c:val>
            <c:numRef>
              <c:f>Лист1!$B$3:$B$14</c:f>
              <c:numCache>
                <c:formatCode>General</c:formatCode>
                <c:ptCount val="12"/>
                <c:pt idx="0">
                  <c:v>1</c:v>
                </c:pt>
                <c:pt idx="1">
                  <c:v>5</c:v>
                </c:pt>
                <c:pt idx="2">
                  <c:v>42</c:v>
                </c:pt>
                <c:pt idx="3">
                  <c:v>2</c:v>
                </c:pt>
                <c:pt idx="4">
                  <c:v>1</c:v>
                </c:pt>
                <c:pt idx="5">
                  <c:v>2</c:v>
                </c:pt>
                <c:pt idx="6">
                  <c:v>47</c:v>
                </c:pt>
                <c:pt idx="7">
                  <c:v>23</c:v>
                </c:pt>
                <c:pt idx="8">
                  <c:v>47</c:v>
                </c:pt>
                <c:pt idx="9">
                  <c:v>3</c:v>
                </c:pt>
                <c:pt idx="10">
                  <c:v>41</c:v>
                </c:pt>
                <c:pt idx="11">
                  <c:v>32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5890816"/>
        <c:axId val="115892608"/>
      </c:barChart>
      <c:catAx>
        <c:axId val="11589081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 rot="0" vert="horz" anchor="ctr" anchorCtr="0"/>
          <a:lstStyle/>
          <a:p>
            <a:pPr>
              <a:defRPr sz="450" baseline="0">
                <a:solidFill>
                  <a:schemeClr val="tx2"/>
                </a:solidFill>
              </a:defRPr>
            </a:pPr>
            <a:endParaRPr lang="ru-RU"/>
          </a:p>
        </c:txPr>
        <c:crossAx val="115892608"/>
        <c:crosses val="autoZero"/>
        <c:auto val="0"/>
        <c:lblAlgn val="l"/>
        <c:lblOffset val="100"/>
        <c:noMultiLvlLbl val="0"/>
      </c:catAx>
      <c:valAx>
        <c:axId val="11589260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15890816"/>
        <c:crossesAt val="1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февраль</c:v>
                </c:pt>
                <c:pt idx="1">
                  <c:v>март</c:v>
                </c:pt>
                <c:pt idx="2">
                  <c:v>апрель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12</c:v>
                </c:pt>
                <c:pt idx="1">
                  <c:v>17</c:v>
                </c:pt>
                <c:pt idx="2">
                  <c:v>32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115921664"/>
        <c:axId val="115923200"/>
      </c:lineChart>
      <c:catAx>
        <c:axId val="1159216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15923200"/>
        <c:crosses val="autoZero"/>
        <c:auto val="1"/>
        <c:lblAlgn val="ctr"/>
        <c:lblOffset val="100"/>
        <c:noMultiLvlLbl val="0"/>
      </c:catAx>
      <c:valAx>
        <c:axId val="115923200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15921664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февраль</c:v>
                </c:pt>
                <c:pt idx="1">
                  <c:v>март</c:v>
                </c:pt>
                <c:pt idx="2">
                  <c:v>апрель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75</c:v>
                </c:pt>
                <c:pt idx="1">
                  <c:v>418</c:v>
                </c:pt>
                <c:pt idx="2">
                  <c:v>246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23720832"/>
        <c:axId val="123723776"/>
      </c:lineChart>
      <c:catAx>
        <c:axId val="1237208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23723776"/>
        <c:crosses val="autoZero"/>
        <c:auto val="1"/>
        <c:lblAlgn val="ctr"/>
        <c:lblOffset val="100"/>
        <c:noMultiLvlLbl val="0"/>
      </c:catAx>
      <c:valAx>
        <c:axId val="123723776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23720832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164F17-4450-43D4-A994-633969962205}" type="datetimeFigureOut">
              <a:rPr lang="ru-RU" smtClean="0"/>
              <a:t>06.05.2025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58C0BA-0F41-40DB-8A4A-8411B3EA40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126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8C0BA-0F41-40DB-8A4A-8411B3EA405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111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="" xmlns:a16="http://schemas.microsoft.com/office/drawing/2014/main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="" xmlns:a16="http://schemas.microsoft.com/office/drawing/2014/main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="" xmlns:a16="http://schemas.microsoft.com/office/drawing/2014/main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="" xmlns:a16="http://schemas.microsoft.com/office/drawing/2014/main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="" xmlns:a16="http://schemas.microsoft.com/office/drawing/2014/main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="" xmlns:a16="http://schemas.microsoft.com/office/drawing/2014/main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=""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 smtClean="0">
                <a:solidFill>
                  <a:srgbClr val="69B3E7"/>
                </a:solidFill>
                <a:latin typeface="Montserrat Medium" pitchFamily="2" charset="-52"/>
              </a:rPr>
              <a:t>м.р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smtClean="0">
                <a:solidFill>
                  <a:srgbClr val="69B3E7"/>
                </a:solidFill>
                <a:latin typeface="Montserrat Medium" pitchFamily="2" charset="-52"/>
              </a:rPr>
              <a:t>Ставропольский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900742019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1547188022"/>
              </p:ext>
            </p:extLst>
          </p:nvPr>
        </p:nvGraphicFramePr>
        <p:xfrm>
          <a:off x="2537127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3723714115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3707840454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1864</TotalTime>
  <Words>28</Words>
  <Application>Microsoft Office PowerPoint</Application>
  <PresentationFormat>Экран (16:9)</PresentationFormat>
  <Paragraphs>16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Montserrat</vt:lpstr>
      <vt:lpstr>Calibri</vt:lpstr>
      <vt:lpstr>Montserrat Medium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182</cp:revision>
  <dcterms:created xsi:type="dcterms:W3CDTF">2023-05-18T06:46:50Z</dcterms:created>
  <dcterms:modified xsi:type="dcterms:W3CDTF">2025-05-06T09:08:08Z</dcterms:modified>
</cp:coreProperties>
</file>